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8" r:id="rId4"/>
    <p:sldId id="269" r:id="rId5"/>
    <p:sldId id="258" r:id="rId6"/>
    <p:sldId id="260" r:id="rId7"/>
    <p:sldId id="262" r:id="rId8"/>
    <p:sldId id="263" r:id="rId9"/>
    <p:sldId id="264" r:id="rId10"/>
    <p:sldId id="265" r:id="rId11"/>
    <p:sldId id="266" r:id="rId12"/>
    <p:sldId id="267" r:id="rId13"/>
    <p:sldId id="257" r:id="rId1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napToGrid="0">
      <p:cViewPr varScale="1">
        <p:scale>
          <a:sx n="72" d="100"/>
          <a:sy n="72" d="100"/>
        </p:scale>
        <p:origin x="61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2D68AB37-9DAC-4FC2-ABB7-93AFB9A37CAE}" type="datetimeFigureOut">
              <a:rPr lang="ru-RU" smtClean="0"/>
              <a:t>12.08.2020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F183147-EAFA-41D9-8984-BD4B77B5B0C4}" type="slidenum">
              <a:rPr lang="ru-RU" smtClean="0"/>
              <a:t>‹#›</a:t>
            </a:fld>
            <a:endParaRPr lang="ru-RU"/>
          </a:p>
        </p:txBody>
      </p:sp>
    </p:spTree>
    <p:extLst>
      <p:ext uri="{BB962C8B-B14F-4D97-AF65-F5344CB8AC3E}">
        <p14:creationId xmlns:p14="http://schemas.microsoft.com/office/powerpoint/2010/main" val="3997484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2D68AB37-9DAC-4FC2-ABB7-93AFB9A37CAE}" type="datetimeFigureOut">
              <a:rPr lang="ru-RU" smtClean="0"/>
              <a:t>12.08.2020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F183147-EAFA-41D9-8984-BD4B77B5B0C4}" type="slidenum">
              <a:rPr lang="ru-RU" smtClean="0"/>
              <a:t>‹#›</a:t>
            </a:fld>
            <a:endParaRPr lang="ru-RU"/>
          </a:p>
        </p:txBody>
      </p:sp>
    </p:spTree>
    <p:extLst>
      <p:ext uri="{BB962C8B-B14F-4D97-AF65-F5344CB8AC3E}">
        <p14:creationId xmlns:p14="http://schemas.microsoft.com/office/powerpoint/2010/main" val="205671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2D68AB37-9DAC-4FC2-ABB7-93AFB9A37CAE}" type="datetimeFigureOut">
              <a:rPr lang="ru-RU" smtClean="0"/>
              <a:t>12.08.2020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F183147-EAFA-41D9-8984-BD4B77B5B0C4}" type="slidenum">
              <a:rPr lang="ru-RU" smtClean="0"/>
              <a:t>‹#›</a:t>
            </a:fld>
            <a:endParaRPr lang="ru-RU"/>
          </a:p>
        </p:txBody>
      </p:sp>
    </p:spTree>
    <p:extLst>
      <p:ext uri="{BB962C8B-B14F-4D97-AF65-F5344CB8AC3E}">
        <p14:creationId xmlns:p14="http://schemas.microsoft.com/office/powerpoint/2010/main" val="3228502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2D68AB37-9DAC-4FC2-ABB7-93AFB9A37CAE}" type="datetimeFigureOut">
              <a:rPr lang="ru-RU" smtClean="0"/>
              <a:t>12.08.2020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F183147-EAFA-41D9-8984-BD4B77B5B0C4}" type="slidenum">
              <a:rPr lang="ru-RU" smtClean="0"/>
              <a:t>‹#›</a:t>
            </a:fld>
            <a:endParaRPr lang="ru-RU"/>
          </a:p>
        </p:txBody>
      </p:sp>
    </p:spTree>
    <p:extLst>
      <p:ext uri="{BB962C8B-B14F-4D97-AF65-F5344CB8AC3E}">
        <p14:creationId xmlns:p14="http://schemas.microsoft.com/office/powerpoint/2010/main" val="489158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2D68AB37-9DAC-4FC2-ABB7-93AFB9A37CAE}" type="datetimeFigureOut">
              <a:rPr lang="ru-RU" smtClean="0"/>
              <a:t>12.08.2020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F183147-EAFA-41D9-8984-BD4B77B5B0C4}" type="slidenum">
              <a:rPr lang="ru-RU" smtClean="0"/>
              <a:t>‹#›</a:t>
            </a:fld>
            <a:endParaRPr lang="ru-RU"/>
          </a:p>
        </p:txBody>
      </p:sp>
    </p:spTree>
    <p:extLst>
      <p:ext uri="{BB962C8B-B14F-4D97-AF65-F5344CB8AC3E}">
        <p14:creationId xmlns:p14="http://schemas.microsoft.com/office/powerpoint/2010/main" val="2611157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2D68AB37-9DAC-4FC2-ABB7-93AFB9A37CAE}" type="datetimeFigureOut">
              <a:rPr lang="ru-RU" smtClean="0"/>
              <a:t>12.08.2020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F183147-EAFA-41D9-8984-BD4B77B5B0C4}" type="slidenum">
              <a:rPr lang="ru-RU" smtClean="0"/>
              <a:t>‹#›</a:t>
            </a:fld>
            <a:endParaRPr lang="ru-RU"/>
          </a:p>
        </p:txBody>
      </p:sp>
    </p:spTree>
    <p:extLst>
      <p:ext uri="{BB962C8B-B14F-4D97-AF65-F5344CB8AC3E}">
        <p14:creationId xmlns:p14="http://schemas.microsoft.com/office/powerpoint/2010/main" val="940254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2D68AB37-9DAC-4FC2-ABB7-93AFB9A37CAE}" type="datetimeFigureOut">
              <a:rPr lang="ru-RU" smtClean="0"/>
              <a:t>12.08.2020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F183147-EAFA-41D9-8984-BD4B77B5B0C4}" type="slidenum">
              <a:rPr lang="ru-RU" smtClean="0"/>
              <a:t>‹#›</a:t>
            </a:fld>
            <a:endParaRPr lang="ru-RU"/>
          </a:p>
        </p:txBody>
      </p:sp>
    </p:spTree>
    <p:extLst>
      <p:ext uri="{BB962C8B-B14F-4D97-AF65-F5344CB8AC3E}">
        <p14:creationId xmlns:p14="http://schemas.microsoft.com/office/powerpoint/2010/main" val="3139099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2D68AB37-9DAC-4FC2-ABB7-93AFB9A37CAE}" type="datetimeFigureOut">
              <a:rPr lang="ru-RU" smtClean="0"/>
              <a:t>12.08.2020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F183147-EAFA-41D9-8984-BD4B77B5B0C4}" type="slidenum">
              <a:rPr lang="ru-RU" smtClean="0"/>
              <a:t>‹#›</a:t>
            </a:fld>
            <a:endParaRPr lang="ru-RU"/>
          </a:p>
        </p:txBody>
      </p:sp>
    </p:spTree>
    <p:extLst>
      <p:ext uri="{BB962C8B-B14F-4D97-AF65-F5344CB8AC3E}">
        <p14:creationId xmlns:p14="http://schemas.microsoft.com/office/powerpoint/2010/main" val="3455863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D68AB37-9DAC-4FC2-ABB7-93AFB9A37CAE}" type="datetimeFigureOut">
              <a:rPr lang="ru-RU" smtClean="0"/>
              <a:t>12.08.2020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F183147-EAFA-41D9-8984-BD4B77B5B0C4}" type="slidenum">
              <a:rPr lang="ru-RU" smtClean="0"/>
              <a:t>‹#›</a:t>
            </a:fld>
            <a:endParaRPr lang="ru-RU"/>
          </a:p>
        </p:txBody>
      </p:sp>
    </p:spTree>
    <p:extLst>
      <p:ext uri="{BB962C8B-B14F-4D97-AF65-F5344CB8AC3E}">
        <p14:creationId xmlns:p14="http://schemas.microsoft.com/office/powerpoint/2010/main" val="1125791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2D68AB37-9DAC-4FC2-ABB7-93AFB9A37CAE}" type="datetimeFigureOut">
              <a:rPr lang="ru-RU" smtClean="0"/>
              <a:t>12.08.2020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F183147-EAFA-41D9-8984-BD4B77B5B0C4}" type="slidenum">
              <a:rPr lang="ru-RU" smtClean="0"/>
              <a:t>‹#›</a:t>
            </a:fld>
            <a:endParaRPr lang="ru-RU"/>
          </a:p>
        </p:txBody>
      </p:sp>
    </p:spTree>
    <p:extLst>
      <p:ext uri="{BB962C8B-B14F-4D97-AF65-F5344CB8AC3E}">
        <p14:creationId xmlns:p14="http://schemas.microsoft.com/office/powerpoint/2010/main" val="4208505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2D68AB37-9DAC-4FC2-ABB7-93AFB9A37CAE}" type="datetimeFigureOut">
              <a:rPr lang="ru-RU" smtClean="0"/>
              <a:t>12.08.2020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F183147-EAFA-41D9-8984-BD4B77B5B0C4}" type="slidenum">
              <a:rPr lang="ru-RU" smtClean="0"/>
              <a:t>‹#›</a:t>
            </a:fld>
            <a:endParaRPr lang="ru-RU"/>
          </a:p>
        </p:txBody>
      </p:sp>
    </p:spTree>
    <p:extLst>
      <p:ext uri="{BB962C8B-B14F-4D97-AF65-F5344CB8AC3E}">
        <p14:creationId xmlns:p14="http://schemas.microsoft.com/office/powerpoint/2010/main" val="2929111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68AB37-9DAC-4FC2-ABB7-93AFB9A37CAE}" type="datetimeFigureOut">
              <a:rPr lang="ru-RU" smtClean="0"/>
              <a:t>12.08.2020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183147-EAFA-41D9-8984-BD4B77B5B0C4}" type="slidenum">
              <a:rPr lang="ru-RU" smtClean="0"/>
              <a:t>‹#›</a:t>
            </a:fld>
            <a:endParaRPr lang="ru-RU"/>
          </a:p>
        </p:txBody>
      </p:sp>
    </p:spTree>
    <p:extLst>
      <p:ext uri="{BB962C8B-B14F-4D97-AF65-F5344CB8AC3E}">
        <p14:creationId xmlns:p14="http://schemas.microsoft.com/office/powerpoint/2010/main" val="10120393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b1.culture.ru/c/68965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1939"/>
            <a:ext cx="7415408" cy="66675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6860088" y="1278089"/>
            <a:ext cx="5331912" cy="2387600"/>
          </a:xfrm>
        </p:spPr>
        <p:txBody>
          <a:bodyPr>
            <a:normAutofit fontScale="90000"/>
          </a:bodyPr>
          <a:lstStyle/>
          <a:p>
            <a:r>
              <a:rPr lang="ru-RU" dirty="0"/>
              <a:t>Занятие 5</a:t>
            </a:r>
            <a:br>
              <a:rPr lang="ru-RU" dirty="0"/>
            </a:br>
            <a:r>
              <a:rPr lang="ru-RU" b="1" dirty="0"/>
              <a:t>Учимся нестандартно сочинять</a:t>
            </a:r>
          </a:p>
        </p:txBody>
      </p:sp>
    </p:spTree>
    <p:extLst>
      <p:ext uri="{BB962C8B-B14F-4D97-AF65-F5344CB8AC3E}">
        <p14:creationId xmlns:p14="http://schemas.microsoft.com/office/powerpoint/2010/main" val="2635947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ds03.infourok.ru/uploads/ex/129b/0001d3d2-d98bb825/img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589976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899760" y="569562"/>
            <a:ext cx="6096000" cy="4832092"/>
          </a:xfrm>
          <a:prstGeom prst="rect">
            <a:avLst/>
          </a:prstGeom>
        </p:spPr>
        <p:txBody>
          <a:bodyPr>
            <a:spAutoFit/>
          </a:bodyPr>
          <a:lstStyle/>
          <a:p>
            <a:r>
              <a:rPr lang="ru-RU" sz="1400" b="0" i="0" dirty="0">
                <a:solidFill>
                  <a:srgbClr val="000000"/>
                </a:solidFill>
                <a:effectLst/>
                <a:latin typeface="Arial" panose="020B0604020202020204" pitchFamily="34" charset="0"/>
              </a:rPr>
              <a:t>В одной процветающей чудесной стране жила-была пара любящих друг друга, уже немолодых людей. За свою жизнь они принесли много добра: родили и воспи­тали детей — теперь те в городе живут, пользу людям приносят, построили краси­вый прочный дом — он еще и правнукам служить будет, защищали окружающую природу, помогали животным.</a:t>
            </a:r>
          </a:p>
          <a:p>
            <a:r>
              <a:rPr lang="ru-RU" sz="1400" b="0" i="0" dirty="0">
                <a:solidFill>
                  <a:srgbClr val="000000"/>
                </a:solidFill>
                <a:effectLst/>
                <a:latin typeface="Arial" panose="020B0604020202020204" pitchFamily="34" charset="0"/>
              </a:rPr>
              <a:t>Несмотря на почтенный возраст, они не тратили свое время на просмотр «мыльных опер» или на обсуждение сплетен и политических новостей. Все свободное время они посвятили выведению и выращиванию новых сортов фруктов и овощей. С одной сто­роны, это приносило им дополнительный доход, а с другой — им нравился сам процесс селекции. Общее дело объединяло их и укрепляло их чувства к друг другу.</a:t>
            </a:r>
          </a:p>
          <a:p>
            <a:r>
              <a:rPr lang="ru-RU" sz="1400" b="0" i="0" dirty="0">
                <a:solidFill>
                  <a:srgbClr val="000000"/>
                </a:solidFill>
                <a:effectLst/>
                <a:latin typeface="Arial" panose="020B0604020202020204" pitchFamily="34" charset="0"/>
              </a:rPr>
              <a:t>Однажды, собравшись вечером у телевизора, их дети, живущие в городе, уви­дели репортаж о вручении государственной премии родителям. Те стояли рядом с гигантской репой, которая заняла первое место на выставке достижений сельско­го хозяйства.</a:t>
            </a:r>
          </a:p>
          <a:p>
            <a:r>
              <a:rPr lang="ru-RU" sz="1400" b="0" i="0" dirty="0">
                <a:solidFill>
                  <a:srgbClr val="000000"/>
                </a:solidFill>
                <a:effectLst/>
                <a:latin typeface="Arial" panose="020B0604020202020204" pitchFamily="34" charset="0"/>
              </a:rPr>
              <a:t>Премиальные деньги принесли большую пользу: внучка была отправлена на обучение в Гарвардский университет, а сами супруги наконец смогли осуществить давнюю мечту — отправились в кругосветное путешествие вместе со своими люби­мыми животными.</a:t>
            </a:r>
          </a:p>
          <a:p>
            <a:r>
              <a:rPr lang="ru-RU" sz="1400" b="1" i="0" dirty="0">
                <a:solidFill>
                  <a:srgbClr val="000000"/>
                </a:solidFill>
                <a:effectLst/>
                <a:latin typeface="Arial" panose="020B0604020202020204" pitchFamily="34" charset="0"/>
              </a:rPr>
              <a:t> </a:t>
            </a:r>
            <a:endParaRPr lang="ru-RU" sz="1400"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949930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ds03.infourok.ru/uploads/ex/129b/0001d3d2-d98bb825/img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590445" cy="445300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6100174" y="86916"/>
            <a:ext cx="5987441" cy="6986528"/>
          </a:xfrm>
          <a:prstGeom prst="rect">
            <a:avLst/>
          </a:prstGeom>
        </p:spPr>
        <p:txBody>
          <a:bodyPr wrap="square">
            <a:spAutoFit/>
          </a:bodyPr>
          <a:lstStyle/>
          <a:p>
            <a:r>
              <a:rPr lang="ru-RU" sz="1400" b="0" i="0" dirty="0">
                <a:solidFill>
                  <a:srgbClr val="000000"/>
                </a:solidFill>
                <a:effectLst/>
                <a:latin typeface="Arial" panose="020B0604020202020204" pitchFamily="34" charset="0"/>
              </a:rPr>
              <a:t>Когда у деда на огороде выросла невиданных размеров репка, встал вопрос: как ее выкапывать и использовать. Дед, а о нем нужно сказать, что он был заслу­женный изобретатель и рационализатор, собрал свое семейство для проведения «мозгового штурма».</a:t>
            </a:r>
          </a:p>
          <a:p>
            <a:r>
              <a:rPr lang="ru-RU" sz="1400" b="0" i="0" dirty="0">
                <a:solidFill>
                  <a:srgbClr val="000000"/>
                </a:solidFill>
                <a:effectLst/>
                <a:latin typeface="Arial" panose="020B0604020202020204" pitchFamily="34" charset="0"/>
              </a:rPr>
              <a:t>— Итак, — начал он, когда его жена, внучка, собака, кот и белая мышь были в сборе, — перед нами стоит серьезная, но приятная проблема. Урожай выведенной тобой, внучка, репы, показал жизнеспособность этого сорта! Поздравляю! Он превзошел все ожидания. Но что будем делать? Предлагаю создать поле идей по проблеме — как выкопать репку. Высказывайтесь, пожалуйста!</a:t>
            </a:r>
          </a:p>
          <a:p>
            <a:r>
              <a:rPr lang="ru-RU" sz="1400" b="0" i="0" dirty="0">
                <a:solidFill>
                  <a:srgbClr val="000000"/>
                </a:solidFill>
                <a:effectLst/>
                <a:latin typeface="Arial" panose="020B0604020202020204" pitchFamily="34" charset="0"/>
              </a:rPr>
              <a:t>«Предлагаю пригласить Ваньку из соседнего села с бригадой», — потупившись сказала внучка.</a:t>
            </a:r>
          </a:p>
          <a:p>
            <a:r>
              <a:rPr lang="ru-RU" sz="1400" b="0" i="0" dirty="0">
                <a:solidFill>
                  <a:srgbClr val="000000"/>
                </a:solidFill>
                <a:effectLst/>
                <a:latin typeface="Arial" panose="020B0604020202020204" pitchFamily="34" charset="0"/>
              </a:rPr>
              <a:t>«Отлично, записываю», — отреагировал дед.</a:t>
            </a:r>
          </a:p>
          <a:p>
            <a:r>
              <a:rPr lang="ru-RU" sz="1400" b="0" i="0" dirty="0">
                <a:solidFill>
                  <a:srgbClr val="000000"/>
                </a:solidFill>
                <a:effectLst/>
                <a:latin typeface="Arial" panose="020B0604020202020204" pitchFamily="34" charset="0"/>
              </a:rPr>
              <a:t>«А я предлагаю отрезать от репки по кусочку, пока не кончится», — сказала бабка, потирая руки.</a:t>
            </a:r>
          </a:p>
          <a:p>
            <a:r>
              <a:rPr lang="ru-RU" sz="1400" b="0" i="0" dirty="0">
                <a:solidFill>
                  <a:srgbClr val="000000"/>
                </a:solidFill>
                <a:effectLst/>
                <a:latin typeface="Arial" panose="020B0604020202020204" pitchFamily="34" charset="0"/>
              </a:rPr>
              <a:t>«Отлично, записываю», — отреагировал дед.</a:t>
            </a:r>
          </a:p>
          <a:p>
            <a:r>
              <a:rPr lang="ru-RU" sz="1400" b="0" i="0" dirty="0">
                <a:solidFill>
                  <a:srgbClr val="000000"/>
                </a:solidFill>
                <a:effectLst/>
                <a:latin typeface="Arial" panose="020B0604020202020204" pitchFamily="34" charset="0"/>
              </a:rPr>
              <a:t>«Предлагаю наброситься на нее всем вместе с разбегу», — протявкала поро­дистая Жучка.</a:t>
            </a:r>
          </a:p>
          <a:p>
            <a:r>
              <a:rPr lang="ru-RU" sz="1400" b="0" i="0" dirty="0">
                <a:solidFill>
                  <a:srgbClr val="000000"/>
                </a:solidFill>
                <a:effectLst/>
                <a:latin typeface="Arial" panose="020B0604020202020204" pitchFamily="34" charset="0"/>
              </a:rPr>
              <a:t>«Отлично, записываю», — отреагировал дед.</a:t>
            </a:r>
          </a:p>
          <a:p>
            <a:r>
              <a:rPr lang="ru-RU" sz="1400" b="0" i="0" dirty="0">
                <a:solidFill>
                  <a:srgbClr val="000000"/>
                </a:solidFill>
                <a:effectLst/>
                <a:latin typeface="Arial" panose="020B0604020202020204" pitchFamily="34" charset="0"/>
              </a:rPr>
              <a:t>«А я считаю, что ее надо поливать молоком, чтобы корни захлебнулись и сами отсоединились от земли, тут мы репку и поймаем», — мяукнул кот, облизываясь.</a:t>
            </a:r>
          </a:p>
          <a:p>
            <a:r>
              <a:rPr lang="ru-RU" sz="1400" b="0" i="0" dirty="0">
                <a:solidFill>
                  <a:srgbClr val="000000"/>
                </a:solidFill>
                <a:effectLst/>
                <a:latin typeface="Arial" panose="020B0604020202020204" pitchFamily="34" charset="0"/>
              </a:rPr>
              <a:t>«Отлично, записываю», — отреагировал дед.</a:t>
            </a:r>
          </a:p>
          <a:p>
            <a:r>
              <a:rPr lang="ru-RU" sz="1400" b="0" i="0" dirty="0">
                <a:solidFill>
                  <a:srgbClr val="000000"/>
                </a:solidFill>
                <a:effectLst/>
                <a:latin typeface="Arial" panose="020B0604020202020204" pitchFamily="34" charset="0"/>
              </a:rPr>
              <a:t>«А я, — пискнула белая мышь, — могу подточить корешок репки, если вы обес­печите меры безопасности».</a:t>
            </a:r>
          </a:p>
          <a:p>
            <a:r>
              <a:rPr lang="ru-RU" sz="1400" b="0" i="0" dirty="0">
                <a:solidFill>
                  <a:srgbClr val="000000"/>
                </a:solidFill>
                <a:effectLst/>
                <a:latin typeface="Arial" panose="020B0604020202020204" pitchFamily="34" charset="0"/>
              </a:rPr>
              <a:t>«Замечательно, — сказал дед. — А теперь проведем оценку и отбор»...</a:t>
            </a:r>
          </a:p>
          <a:p>
            <a:r>
              <a:rPr lang="ru-RU" sz="1400" b="0" i="0" dirty="0">
                <a:solidFill>
                  <a:srgbClr val="000000"/>
                </a:solidFill>
                <a:effectLst/>
                <a:latin typeface="Arial" panose="020B0604020202020204" pitchFamily="34" charset="0"/>
              </a:rPr>
              <a:t>Так, продемонстрировав навыки ситуационного анализа, семья вытащила реп­ку. Потом также творчески они подошли и к проблеме ее использования.</a:t>
            </a:r>
          </a:p>
          <a:p>
            <a:r>
              <a:rPr lang="ru-RU" sz="1400" b="0" i="0" dirty="0">
                <a:solidFill>
                  <a:srgbClr val="000000"/>
                </a:solidFill>
                <a:effectLst/>
                <a:latin typeface="Arial" panose="020B0604020202020204" pitchFamily="34" charset="0"/>
              </a:rPr>
              <a:t>На рынок поступили новые консервы из репы, которые принесли семье нема­лые доходы.</a:t>
            </a:r>
          </a:p>
        </p:txBody>
      </p:sp>
    </p:spTree>
    <p:extLst>
      <p:ext uri="{BB962C8B-B14F-4D97-AF65-F5344CB8AC3E}">
        <p14:creationId xmlns:p14="http://schemas.microsoft.com/office/powerpoint/2010/main" val="2265540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ds03.infourok.ru/uploads/ex/129b/0001d3d2-d98bb825/img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82" y="1"/>
            <a:ext cx="5203776" cy="4659682"/>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465524" y="394911"/>
            <a:ext cx="6096000" cy="4832092"/>
          </a:xfrm>
          <a:prstGeom prst="rect">
            <a:avLst/>
          </a:prstGeom>
        </p:spPr>
        <p:txBody>
          <a:bodyPr>
            <a:spAutoFit/>
          </a:bodyPr>
          <a:lstStyle/>
          <a:p>
            <a:r>
              <a:rPr lang="ru-RU" sz="1400" b="0" i="0" dirty="0">
                <a:solidFill>
                  <a:srgbClr val="000000"/>
                </a:solidFill>
                <a:effectLst/>
                <a:latin typeface="Arial" panose="020B0604020202020204" pitchFamily="34" charset="0"/>
              </a:rPr>
              <a:t>Посадил дед репку, выросла репка большая-пребольшая. Захотел он вытянуть ее, да не смог один. Ему потребовалась помощь всей семьи, включая даже, на первый взгляд, бесполезного и вредного персонажа. Имеется в виду, конечно, мышь. В чем смысл произошедшего не только для отдельно взятой крестьянской семьи, а для человеческого пути?</a:t>
            </a:r>
          </a:p>
          <a:p>
            <a:r>
              <a:rPr lang="ru-RU" sz="1400" b="0" i="0" dirty="0">
                <a:solidFill>
                  <a:srgbClr val="000000"/>
                </a:solidFill>
                <a:effectLst/>
                <a:latin typeface="Arial" panose="020B0604020202020204" pitchFamily="34" charset="0"/>
              </a:rPr>
              <a:t>Иногда плоды наших трудов неожиданно велики. Но не надо стремиться пожи­нать их в одиночку, необходимо делиться. С другой стороны, сколько же нужно труда вложить, чтобы выросла репка, да еще большая-пребольшая? За этой про­стой метафорой скрывается колоссальный объем внутренней работы, которую делает человек, идущий своим Путем... Никто не видит этого труда, многие дума­ют, что это так просто — вырастить репку! А вы попробуйте! Нет, не каждый на это способен. Здесь, по-видимому, имеется конфликт между творцом и потребителем. Дед, посадивший репку, — творец. Потребитель — тот, кто над ним смеется. Поду­маешь, мол, репка! Но нет — репка это, конечно, не колбаса, но очень полезный продукт. Кстати, если посмотреть состав полезных веществ в колбасе и репке, кто выиграет?</a:t>
            </a:r>
          </a:p>
          <a:p>
            <a:r>
              <a:rPr lang="ru-RU" sz="1400" b="0" i="0" dirty="0">
                <a:solidFill>
                  <a:srgbClr val="000000"/>
                </a:solidFill>
                <a:effectLst/>
                <a:latin typeface="Arial" panose="020B0604020202020204" pitchFamily="34" charset="0"/>
              </a:rPr>
              <a:t>Поэтому дед — дальновидный, заботливый хозяин. Он не станет выращивать продукт, вредный для потенциального потребителя, он — подвижник здорового образа жизни!</a:t>
            </a:r>
          </a:p>
        </p:txBody>
      </p:sp>
    </p:spTree>
    <p:extLst>
      <p:ext uri="{BB962C8B-B14F-4D97-AF65-F5344CB8AC3E}">
        <p14:creationId xmlns:p14="http://schemas.microsoft.com/office/powerpoint/2010/main" val="4206731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72118" y="1905506"/>
            <a:ext cx="7285972" cy="3046988"/>
          </a:xfrm>
          <a:prstGeom prst="rect">
            <a:avLst/>
          </a:prstGeom>
        </p:spPr>
        <p:txBody>
          <a:bodyPr wrap="square">
            <a:spAutoFit/>
          </a:bodyPr>
          <a:lstStyle/>
          <a:p>
            <a:r>
              <a:rPr lang="ru-RU" sz="4000" dirty="0">
                <a:solidFill>
                  <a:srgbClr val="000000"/>
                </a:solidFill>
                <a:latin typeface="Segoe Script" panose="020B0504020000000003" pitchFamily="34" charset="0"/>
                <a:ea typeface="Times New Roman" panose="02020603050405020304" pitchFamily="18" charset="0"/>
              </a:rPr>
              <a:t>Благодарю за внимание</a:t>
            </a:r>
          </a:p>
          <a:p>
            <a:endParaRPr lang="ru-RU" sz="4000" dirty="0">
              <a:solidFill>
                <a:srgbClr val="000000"/>
              </a:solidFill>
              <a:latin typeface="Segoe Script" panose="020B0504020000000003" pitchFamily="34" charset="0"/>
            </a:endParaRPr>
          </a:p>
          <a:p>
            <a:endParaRPr lang="ru-RU" sz="4000" dirty="0">
              <a:solidFill>
                <a:srgbClr val="000000"/>
              </a:solidFill>
              <a:latin typeface="Segoe Script" panose="020B0504020000000003" pitchFamily="34" charset="0"/>
            </a:endParaRPr>
          </a:p>
          <a:p>
            <a:r>
              <a:rPr lang="en-US" sz="3200" dirty="0">
                <a:solidFill>
                  <a:srgbClr val="000000"/>
                </a:solidFill>
                <a:latin typeface="Rockwell" panose="02060603020205020403" pitchFamily="18" charset="0"/>
              </a:rPr>
              <a:t>delfina200585@mail.ru</a:t>
            </a:r>
            <a:endParaRPr lang="ru-RU" sz="3200" dirty="0">
              <a:latin typeface="Segoe Script" panose="020B0504020000000003" pitchFamily="34" charset="0"/>
            </a:endParaRPr>
          </a:p>
          <a:p>
            <a:endParaRPr lang="ru-RU" sz="4000" dirty="0">
              <a:latin typeface="Segoe Script" panose="020B0504020000000003" pitchFamily="34" charset="0"/>
            </a:endParaRPr>
          </a:p>
        </p:txBody>
      </p:sp>
    </p:spTree>
    <p:extLst>
      <p:ext uri="{BB962C8B-B14F-4D97-AF65-F5344CB8AC3E}">
        <p14:creationId xmlns:p14="http://schemas.microsoft.com/office/powerpoint/2010/main" val="1836446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avatars.mds.yandex.net/get-zen_doc/1648379/pub_5d6b955ec49f2900ace18cd0_5d6b973c05fd9800ad7026f0/scale_12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1" y="2099341"/>
            <a:ext cx="7102474" cy="4758659"/>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055962" y="983734"/>
            <a:ext cx="4864024" cy="954107"/>
          </a:xfrm>
          <a:prstGeom prst="rect">
            <a:avLst/>
          </a:prstGeom>
        </p:spPr>
        <p:txBody>
          <a:bodyPr wrap="none">
            <a:spAutoFit/>
          </a:bodyPr>
          <a:lstStyle/>
          <a:p>
            <a:r>
              <a:rPr lang="ru-RU" sz="2800" b="1" dirty="0">
                <a:solidFill>
                  <a:srgbClr val="000000"/>
                </a:solidFill>
                <a:latin typeface="Arial" panose="020B0604020202020204" pitchFamily="34" charset="0"/>
                <a:ea typeface="Calibri" panose="020F0502020204030204" pitchFamily="34" charset="0"/>
              </a:rPr>
              <a:t>Креативность: </a:t>
            </a:r>
          </a:p>
          <a:p>
            <a:r>
              <a:rPr lang="ru-RU" sz="2800" b="1" dirty="0">
                <a:solidFill>
                  <a:srgbClr val="000000"/>
                </a:solidFill>
                <a:latin typeface="Arial" panose="020B0604020202020204" pitchFamily="34" charset="0"/>
                <a:ea typeface="Calibri" panose="020F0502020204030204" pitchFamily="34" charset="0"/>
              </a:rPr>
              <a:t>интеллект + воображение</a:t>
            </a:r>
            <a:endParaRPr lang="ru-RU" dirty="0"/>
          </a:p>
        </p:txBody>
      </p:sp>
    </p:spTree>
    <p:extLst>
      <p:ext uri="{BB962C8B-B14F-4D97-AF65-F5344CB8AC3E}">
        <p14:creationId xmlns:p14="http://schemas.microsoft.com/office/powerpoint/2010/main" val="4224704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22682" y="686460"/>
            <a:ext cx="5838521" cy="4591000"/>
          </a:xfrm>
          <a:prstGeom prst="rect">
            <a:avLst/>
          </a:prstGeom>
        </p:spPr>
        <p:txBody>
          <a:bodyPr wrap="none">
            <a:spAutoFit/>
          </a:bodyPr>
          <a:lstStyle/>
          <a:p>
            <a:pPr algn="ctr" fontAlgn="base">
              <a:lnSpc>
                <a:spcPts val="2215"/>
              </a:lnSpc>
              <a:spcBef>
                <a:spcPts val="200"/>
              </a:spcBef>
              <a:spcAft>
                <a:spcPts val="0"/>
              </a:spcAft>
            </a:pPr>
            <a:r>
              <a:rPr lang="ru-RU"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Ответьте на вопросы (письменно)</a:t>
            </a:r>
          </a:p>
          <a:p>
            <a:pPr algn="ctr" fontAlgn="base">
              <a:lnSpc>
                <a:spcPts val="2215"/>
              </a:lnSpc>
              <a:spcBef>
                <a:spcPts val="200"/>
              </a:spcBef>
              <a:spcAft>
                <a:spcPts val="0"/>
              </a:spcAft>
            </a:pPr>
            <a:endParaRPr lang="ru-RU"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fontAlgn="base"/>
            <a:r>
              <a:rPr lang="ru-RU" b="1" i="1" dirty="0"/>
              <a:t>Пример первый:</a:t>
            </a:r>
          </a:p>
          <a:p>
            <a:pPr lvl="0" fontAlgn="base"/>
            <a:r>
              <a:rPr lang="ru-RU" dirty="0"/>
              <a:t>Что пролетело за окном?</a:t>
            </a:r>
          </a:p>
          <a:p>
            <a:pPr lvl="0" fontAlgn="base"/>
            <a:r>
              <a:rPr lang="ru-RU" dirty="0"/>
              <a:t>Почему они плакали?</a:t>
            </a:r>
          </a:p>
          <a:p>
            <a:pPr lvl="0" fontAlgn="base"/>
            <a:r>
              <a:rPr lang="ru-RU" dirty="0"/>
              <a:t>Что он делает?</a:t>
            </a:r>
          </a:p>
          <a:p>
            <a:pPr algn="r" fontAlgn="base"/>
            <a:r>
              <a:rPr lang="ru-RU" b="1" i="1" dirty="0"/>
              <a:t>Пример второй:</a:t>
            </a:r>
          </a:p>
          <a:p>
            <a:pPr lvl="0" algn="r" fontAlgn="base"/>
            <a:r>
              <a:rPr lang="ru-RU" dirty="0"/>
              <a:t>Кто такой </a:t>
            </a:r>
            <a:r>
              <a:rPr lang="ru-RU" dirty="0" err="1"/>
              <a:t>Итан</a:t>
            </a:r>
            <a:r>
              <a:rPr lang="ru-RU" dirty="0"/>
              <a:t>?</a:t>
            </a:r>
          </a:p>
          <a:p>
            <a:pPr lvl="0" algn="r" fontAlgn="base"/>
            <a:r>
              <a:rPr lang="ru-RU" dirty="0"/>
              <a:t>Почему он радуется?</a:t>
            </a:r>
          </a:p>
          <a:p>
            <a:pPr lvl="0" algn="r" fontAlgn="base"/>
            <a:r>
              <a:rPr lang="ru-RU" dirty="0"/>
              <a:t>Что он будет делать дальше?</a:t>
            </a:r>
          </a:p>
          <a:p>
            <a:pPr lvl="0" algn="r" fontAlgn="base"/>
            <a:endParaRPr lang="ru-RU" dirty="0"/>
          </a:p>
          <a:p>
            <a:pPr fontAlgn="base"/>
            <a:r>
              <a:rPr lang="ru-RU" b="1" i="1" dirty="0"/>
              <a:t>Пример третий:</a:t>
            </a:r>
          </a:p>
          <a:p>
            <a:pPr lvl="0" fontAlgn="base"/>
            <a:r>
              <a:rPr lang="ru-RU" dirty="0"/>
              <a:t>Что находится под вашим домом на глубине километра?</a:t>
            </a:r>
          </a:p>
          <a:p>
            <a:pPr lvl="0" fontAlgn="base"/>
            <a:r>
              <a:rPr lang="ru-RU" dirty="0"/>
              <a:t>Как это можно использовать?</a:t>
            </a:r>
          </a:p>
          <a:p>
            <a:pPr lvl="0" fontAlgn="base"/>
            <a:r>
              <a:rPr lang="ru-RU" dirty="0"/>
              <a:t>Как это может навредить?</a:t>
            </a:r>
          </a:p>
          <a:p>
            <a:pPr algn="ctr" fontAlgn="base">
              <a:lnSpc>
                <a:spcPts val="2215"/>
              </a:lnSpc>
              <a:spcBef>
                <a:spcPts val="200"/>
              </a:spcBef>
              <a:spcAft>
                <a:spcPts val="0"/>
              </a:spcAft>
            </a:pPr>
            <a:endParaRPr lang="ru-RU" sz="1200" b="1" dirty="0">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pic>
        <p:nvPicPr>
          <p:cNvPr id="1026" name="Picture 2" descr="https://avatars.mds.yandex.net/get-zen_doc/1930013/pub_5ceb8abf776f8400b3a4bcb0_5ceb8cbac64ffc00b24022bc/scale_12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03714" y="3899589"/>
            <a:ext cx="4131545" cy="2755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1581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72087" y="987085"/>
            <a:ext cx="4039504" cy="374461"/>
          </a:xfrm>
          <a:prstGeom prst="rect">
            <a:avLst/>
          </a:prstGeom>
        </p:spPr>
        <p:txBody>
          <a:bodyPr wrap="none">
            <a:spAutoFit/>
          </a:bodyPr>
          <a:lstStyle/>
          <a:p>
            <a:pPr algn="ctr" fontAlgn="base">
              <a:lnSpc>
                <a:spcPts val="2215"/>
              </a:lnSpc>
              <a:spcBef>
                <a:spcPts val="200"/>
              </a:spcBef>
              <a:spcAft>
                <a:spcPts val="0"/>
              </a:spcAft>
            </a:pPr>
            <a:r>
              <a:rPr lang="ru-RU"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Упражнение «Что я умею делать»</a:t>
            </a:r>
            <a:endParaRPr lang="ru-RU" sz="1200" b="1" dirty="0">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pic>
        <p:nvPicPr>
          <p:cNvPr id="4098" name="Picture 2" descr="https://static.vecteezy.com/system/resources/previews/000/149/257/original/woman-in-multitasking-situation-vect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6356" y="2430049"/>
            <a:ext cx="6325644" cy="4427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4258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431800" y="476296"/>
            <a:ext cx="10745070" cy="535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ru-RU" altLang="ru-RU" sz="3100" b="1" i="0" u="none" strike="noStrike" cap="none" normalizeH="0" baseline="0" dirty="0">
                <a:ln>
                  <a:noFill/>
                </a:ln>
                <a:solidFill>
                  <a:srgbClr val="000000"/>
                </a:solidFill>
                <a:effectLst/>
                <a:latin typeface="Ubuntu"/>
              </a:rPr>
              <a:t>Метод «Шесть шляп мышления» Эдварда де </a:t>
            </a:r>
            <a:r>
              <a:rPr kumimoji="0" lang="ru-RU" altLang="ru-RU" sz="3100" b="1" i="0" u="none" strike="noStrike" cap="none" normalizeH="0" baseline="0" dirty="0" err="1">
                <a:ln>
                  <a:noFill/>
                </a:ln>
                <a:solidFill>
                  <a:srgbClr val="000000"/>
                </a:solidFill>
                <a:effectLst/>
                <a:latin typeface="Ubuntu"/>
              </a:rPr>
              <a:t>Боно</a:t>
            </a:r>
            <a:endParaRPr kumimoji="0" lang="ru-RU" altLang="ru-RU" sz="3100" b="1" i="0" u="none" strike="noStrike" cap="none" normalizeH="0" baseline="0" dirty="0">
              <a:ln>
                <a:noFill/>
              </a:ln>
              <a:solidFill>
                <a:srgbClr val="000000"/>
              </a:solidFill>
              <a:effectLst/>
              <a:latin typeface="Ubuntu"/>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ru-RU" altLang="ru-RU" sz="1300" b="0" i="0" u="none" strike="noStrike" cap="none" normalizeH="0" baseline="0" dirty="0">
                <a:ln>
                  <a:noFill/>
                </a:ln>
                <a:solidFill>
                  <a:srgbClr val="000000"/>
                </a:solidFill>
                <a:effectLst/>
                <a:latin typeface="Roboto"/>
              </a:rPr>
              <a:t>  </a:t>
            </a:r>
            <a:r>
              <a:rPr kumimoji="0" lang="ru-RU" altLang="ru-RU" sz="18000" b="0" i="0" u="none" strike="noStrike" cap="none" normalizeH="0" baseline="0" dirty="0">
                <a:ln>
                  <a:noFill/>
                </a:ln>
                <a:solidFill>
                  <a:srgbClr val="000000"/>
                </a:solidFill>
                <a:effectLst/>
                <a:latin typeface="Roboto"/>
              </a:rPr>
              <a:t> </a:t>
            </a:r>
            <a:r>
              <a:rPr kumimoji="0" lang="ru-RU" altLang="ru-RU" sz="1300" b="0" i="0" u="none" strike="noStrike" cap="none" normalizeH="0" baseline="0" dirty="0">
                <a:ln>
                  <a:noFill/>
                </a:ln>
                <a:solidFill>
                  <a:srgbClr val="000000"/>
                </a:solidFill>
                <a:effectLst/>
                <a:latin typeface="Roboto"/>
              </a:rPr>
              <a:t>                                                                                                                                                                              </a:t>
            </a:r>
            <a:endParaRPr kumimoji="0" lang="ru-RU" altLang="ru-RU" sz="1000" b="0" i="0" u="none" strike="noStrike" cap="none" normalizeH="0" baseline="0" dirty="0">
              <a:ln>
                <a:noFill/>
              </a:ln>
              <a:solidFill>
                <a:srgbClr val="000000"/>
              </a:solidFill>
              <a:effectLst/>
              <a:latin typeface="Roboto"/>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ru-RU" altLang="ru-RU" sz="1300" b="0" i="1"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lang="ru-RU" altLang="ru-RU" sz="1300" i="1" dirty="0">
              <a:solidFill>
                <a:srgbClr val="000000"/>
              </a:solidFill>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ru-RU" altLang="ru-RU" sz="1300" b="0" i="1"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lang="ru-RU" altLang="ru-RU" sz="1300" i="1" dirty="0">
              <a:solidFill>
                <a:srgbClr val="000000"/>
              </a:solidFill>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ru-RU" altLang="ru-RU" sz="1300" b="0" i="1"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ru-RU" altLang="ru-RU" sz="2400" b="0" i="1" u="none" strike="noStrike" cap="none" normalizeH="0" baseline="0" dirty="0">
                <a:ln>
                  <a:noFill/>
                </a:ln>
                <a:solidFill>
                  <a:srgbClr val="000000"/>
                </a:solidFill>
                <a:effectLst/>
                <a:cs typeface="Arial" panose="020B0604020202020204" pitchFamily="34" charset="0"/>
              </a:rPr>
              <a:t>Без нестандартного мышления и новых концепций движение вперед невозможно.</a:t>
            </a:r>
            <a:endParaRPr kumimoji="0" lang="ru-RU" altLang="ru-RU" sz="2400" b="0" i="0" u="none" strike="noStrike" cap="none" normalizeH="0" baseline="0" dirty="0">
              <a:ln>
                <a:noFill/>
              </a:ln>
              <a:solidFill>
                <a:srgbClr val="000000"/>
              </a:solidFill>
              <a:effectLst/>
              <a:latin typeface="Roboto"/>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ru-RU" altLang="ru-RU" sz="2400" b="0" i="1" u="none" strike="noStrike" cap="none" normalizeH="0" baseline="0" dirty="0">
                <a:ln>
                  <a:noFill/>
                </a:ln>
                <a:solidFill>
                  <a:srgbClr val="000000"/>
                </a:solidFill>
                <a:effectLst/>
                <a:cs typeface="Arial" panose="020B0604020202020204" pitchFamily="34" charset="0"/>
              </a:rPr>
              <a:t>Эдвард де </a:t>
            </a:r>
            <a:r>
              <a:rPr kumimoji="0" lang="ru-RU" altLang="ru-RU" sz="2400" b="0" i="1" u="none" strike="noStrike" cap="none" normalizeH="0" baseline="0" dirty="0" err="1">
                <a:ln>
                  <a:noFill/>
                </a:ln>
                <a:solidFill>
                  <a:srgbClr val="000000"/>
                </a:solidFill>
                <a:effectLst/>
                <a:cs typeface="Arial" panose="020B0604020202020204" pitchFamily="34" charset="0"/>
              </a:rPr>
              <a:t>Боно</a:t>
            </a:r>
            <a:endParaRPr kumimoji="0" lang="ru-RU" altLang="ru-RU" sz="2400" b="0" i="0" u="none" strike="noStrike" cap="none" normalizeH="0" baseline="0" dirty="0">
              <a:ln>
                <a:noFill/>
              </a:ln>
              <a:solidFill>
                <a:srgbClr val="000000"/>
              </a:solidFill>
              <a:effectLst/>
              <a:latin typeface="Roboto"/>
            </a:endParaRPr>
          </a:p>
        </p:txBody>
      </p:sp>
      <p:pic>
        <p:nvPicPr>
          <p:cNvPr id="1026" name="Picture 2" descr="метод шести шляп"/>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3408" y="1325150"/>
            <a:ext cx="809625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9904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35100" y="1048435"/>
            <a:ext cx="6096000" cy="646331"/>
          </a:xfrm>
          <a:prstGeom prst="rect">
            <a:avLst/>
          </a:prstGeom>
        </p:spPr>
        <p:txBody>
          <a:bodyPr>
            <a:spAutoFit/>
          </a:bodyPr>
          <a:lstStyle/>
          <a:p>
            <a:r>
              <a:rPr lang="ru-RU" dirty="0">
                <a:solidFill>
                  <a:srgbClr val="000000"/>
                </a:solidFill>
                <a:latin typeface="&amp;quot"/>
                <a:ea typeface="Times New Roman" panose="02020603050405020304" pitchFamily="18" charset="0"/>
                <a:cs typeface="Times New Roman" panose="02020603050405020304" pitchFamily="18" charset="0"/>
              </a:rPr>
              <a:t>6 шляп = 6 путей, способных нарушить привычное для мозга состояние мышления и принятия решений. </a:t>
            </a:r>
            <a:endParaRPr lang="ru-RU" dirty="0"/>
          </a:p>
        </p:txBody>
      </p:sp>
      <p:pic>
        <p:nvPicPr>
          <p:cNvPr id="3" name="Picture 2" descr="https://ds05.infourok.ru/uploads/ex/1223/000430d2-7d9e16f5/hello_html_m3cd52f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5174" y="2179734"/>
            <a:ext cx="4471851" cy="3420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1227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ds04.infourok.ru/uploads/ex/0c88/0004b3ef-ad0f198f/img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05455"/>
            <a:ext cx="6413327"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887232" y="117693"/>
            <a:ext cx="5912285" cy="5539978"/>
          </a:xfrm>
          <a:prstGeom prst="rect">
            <a:avLst/>
          </a:prstGeom>
        </p:spPr>
        <p:txBody>
          <a:bodyPr wrap="square">
            <a:spAutoFit/>
          </a:bodyPr>
          <a:lstStyle/>
          <a:p>
            <a:r>
              <a:rPr lang="ru-RU" b="1" i="0" dirty="0">
                <a:solidFill>
                  <a:srgbClr val="000000"/>
                </a:solidFill>
                <a:effectLst/>
                <a:latin typeface="Arial" panose="020B0604020202020204" pitchFamily="34" charset="0"/>
              </a:rPr>
              <a:t>Версия Белой шляпы сказки «Репка»</a:t>
            </a:r>
            <a:endParaRPr lang="ru-RU" b="0" i="0" dirty="0">
              <a:solidFill>
                <a:srgbClr val="000000"/>
              </a:solidFill>
              <a:effectLst/>
              <a:latin typeface="Arial" panose="020B0604020202020204" pitchFamily="34" charset="0"/>
            </a:endParaRPr>
          </a:p>
          <a:p>
            <a:r>
              <a:rPr lang="ru-RU" sz="1600" b="0" i="0" dirty="0">
                <a:solidFill>
                  <a:srgbClr val="000000"/>
                </a:solidFill>
                <a:effectLst/>
                <a:latin typeface="Arial" panose="020B0604020202020204" pitchFamily="34" charset="0"/>
              </a:rPr>
              <a:t>В хозяйстве «Последствия Октября», в центральной усадьбе проживает семья И.В. </a:t>
            </a:r>
            <a:r>
              <a:rPr lang="ru-RU" sz="1600" b="0" i="0" dirty="0" err="1">
                <a:solidFill>
                  <a:srgbClr val="000000"/>
                </a:solidFill>
                <a:effectLst/>
                <a:latin typeface="Arial" panose="020B0604020202020204" pitchFamily="34" charset="0"/>
              </a:rPr>
              <a:t>Пупыркина</a:t>
            </a:r>
            <a:r>
              <a:rPr lang="ru-RU" sz="1600" b="0" i="0" dirty="0">
                <a:solidFill>
                  <a:srgbClr val="000000"/>
                </a:solidFill>
                <a:effectLst/>
                <a:latin typeface="Arial" panose="020B0604020202020204" pitchFamily="34" charset="0"/>
              </a:rPr>
              <a:t>, который, по словам соседей, занимается выведением новых видов овощных культур. Лицензии на данный вид деятельности г. И. В. </a:t>
            </a:r>
            <a:r>
              <a:rPr lang="ru-RU" sz="1600" b="0" i="0" dirty="0" err="1">
                <a:solidFill>
                  <a:srgbClr val="000000"/>
                </a:solidFill>
                <a:effectLst/>
                <a:latin typeface="Arial" panose="020B0604020202020204" pitchFamily="34" charset="0"/>
              </a:rPr>
              <a:t>Пупыркин</a:t>
            </a:r>
            <a:r>
              <a:rPr lang="ru-RU" sz="1600" b="0" i="0" dirty="0">
                <a:solidFill>
                  <a:srgbClr val="000000"/>
                </a:solidFill>
                <a:effectLst/>
                <a:latin typeface="Arial" panose="020B0604020202020204" pitchFamily="34" charset="0"/>
              </a:rPr>
              <a:t> не имеет.</a:t>
            </a:r>
          </a:p>
          <a:p>
            <a:r>
              <a:rPr lang="ru-RU" sz="1600" b="0" i="0" dirty="0">
                <a:solidFill>
                  <a:srgbClr val="000000"/>
                </a:solidFill>
                <a:effectLst/>
                <a:latin typeface="Arial" panose="020B0604020202020204" pitchFamily="34" charset="0"/>
              </a:rPr>
              <a:t>Первого мая 2001 года г. И. </a:t>
            </a:r>
            <a:r>
              <a:rPr lang="ru-RU" sz="1600" b="0" i="0" dirty="0" err="1">
                <a:solidFill>
                  <a:srgbClr val="000000"/>
                </a:solidFill>
                <a:effectLst/>
                <a:latin typeface="Arial" panose="020B0604020202020204" pitchFamily="34" charset="0"/>
              </a:rPr>
              <a:t>Пупыркин</a:t>
            </a:r>
            <a:r>
              <a:rPr lang="ru-RU" sz="1600" b="0" i="0" dirty="0">
                <a:solidFill>
                  <a:srgbClr val="000000"/>
                </a:solidFill>
                <a:effectLst/>
                <a:latin typeface="Arial" panose="020B0604020202020204" pitchFamily="34" charset="0"/>
              </a:rPr>
              <a:t> начал эксперимент по выращиванию выведенной им репы пупырчатой. Данный сорт репы получил латинское название «</a:t>
            </a:r>
            <a:r>
              <a:rPr lang="ru-RU" sz="1600" b="0" i="0" dirty="0" err="1">
                <a:solidFill>
                  <a:srgbClr val="000000"/>
                </a:solidFill>
                <a:effectLst/>
                <a:latin typeface="Arial" panose="020B0604020202020204" pitchFamily="34" charset="0"/>
              </a:rPr>
              <a:t>Репус</a:t>
            </a:r>
            <a:r>
              <a:rPr lang="ru-RU" sz="1600" b="0" i="0" dirty="0">
                <a:solidFill>
                  <a:srgbClr val="000000"/>
                </a:solidFill>
                <a:effectLst/>
                <a:latin typeface="Arial" panose="020B0604020202020204" pitchFamily="34" charset="0"/>
              </a:rPr>
              <a:t> </a:t>
            </a:r>
            <a:r>
              <a:rPr lang="ru-RU" sz="1600" b="0" i="0" dirty="0" err="1">
                <a:solidFill>
                  <a:srgbClr val="000000"/>
                </a:solidFill>
                <a:effectLst/>
                <a:latin typeface="Arial" panose="020B0604020202020204" pitchFamily="34" charset="0"/>
              </a:rPr>
              <a:t>пупыргигантикус</a:t>
            </a:r>
            <a:r>
              <a:rPr lang="ru-RU" sz="1600" b="0" i="0" dirty="0">
                <a:solidFill>
                  <a:srgbClr val="000000"/>
                </a:solidFill>
                <a:effectLst/>
                <a:latin typeface="Arial" panose="020B0604020202020204" pitchFamily="34" charset="0"/>
              </a:rPr>
              <a:t>». Товар не сертифицирован.</a:t>
            </a:r>
          </a:p>
          <a:p>
            <a:r>
              <a:rPr lang="ru-RU" sz="1600" b="0" i="0" dirty="0">
                <a:solidFill>
                  <a:srgbClr val="000000"/>
                </a:solidFill>
                <a:effectLst/>
                <a:latin typeface="Arial" panose="020B0604020202020204" pitchFamily="34" charset="0"/>
              </a:rPr>
              <a:t>Согласно предположениям исследователя, данный сорт репы растет в два раза быстрее обычных сортов, а его урожайность в три-четыре раза выше, чем у имею­щихся аналогов.</a:t>
            </a:r>
          </a:p>
          <a:p>
            <a:r>
              <a:rPr lang="ru-RU" sz="1600" b="0" i="0" dirty="0">
                <a:solidFill>
                  <a:srgbClr val="000000"/>
                </a:solidFill>
                <a:effectLst/>
                <a:latin typeface="Arial" panose="020B0604020202020204" pitchFamily="34" charset="0"/>
              </a:rPr>
              <a:t>Пятнадцатого июня 2001 года г. </a:t>
            </a:r>
            <a:r>
              <a:rPr lang="ru-RU" sz="1600" b="0" i="0" dirty="0" err="1">
                <a:solidFill>
                  <a:srgbClr val="000000"/>
                </a:solidFill>
                <a:effectLst/>
                <a:latin typeface="Arial" panose="020B0604020202020204" pitchFamily="34" charset="0"/>
              </a:rPr>
              <a:t>Пупыркин</a:t>
            </a:r>
            <a:r>
              <a:rPr lang="ru-RU" sz="1600" b="0" i="0" dirty="0">
                <a:solidFill>
                  <a:srgbClr val="000000"/>
                </a:solidFill>
                <a:effectLst/>
                <a:latin typeface="Arial" panose="020B0604020202020204" pitchFamily="34" charset="0"/>
              </a:rPr>
              <a:t> приступил к сбору урожая. Репа дала такой большой урожай, что семья </a:t>
            </a:r>
            <a:r>
              <a:rPr lang="ru-RU" sz="1600" b="0" i="0" dirty="0" err="1">
                <a:solidFill>
                  <a:srgbClr val="000000"/>
                </a:solidFill>
                <a:effectLst/>
                <a:latin typeface="Arial" panose="020B0604020202020204" pitchFamily="34" charset="0"/>
              </a:rPr>
              <a:t>Пупыркиных</a:t>
            </a:r>
            <a:r>
              <a:rPr lang="ru-RU" sz="1600" b="0" i="0" dirty="0">
                <a:solidFill>
                  <a:srgbClr val="000000"/>
                </a:solidFill>
                <a:effectLst/>
                <a:latin typeface="Arial" panose="020B0604020202020204" pitchFamily="34" charset="0"/>
              </a:rPr>
              <a:t>, состоящая из трех человек и двух домашних животных, не справилась с его уборкой.</a:t>
            </a:r>
          </a:p>
          <a:p>
            <a:r>
              <a:rPr lang="ru-RU" sz="1600" b="0" i="0" dirty="0">
                <a:solidFill>
                  <a:srgbClr val="000000"/>
                </a:solidFill>
                <a:effectLst/>
                <a:latin typeface="Arial" panose="020B0604020202020204" pitchFamily="34" charset="0"/>
              </a:rPr>
              <a:t>После рассмотрения запроса г. И. </a:t>
            </a:r>
            <a:r>
              <a:rPr lang="ru-RU" sz="1600" b="0" i="0" dirty="0" err="1">
                <a:solidFill>
                  <a:srgbClr val="000000"/>
                </a:solidFill>
                <a:effectLst/>
                <a:latin typeface="Arial" panose="020B0604020202020204" pitchFamily="34" charset="0"/>
              </a:rPr>
              <a:t>Пупыркина</a:t>
            </a:r>
            <a:r>
              <a:rPr lang="ru-RU" sz="1600" b="0" i="0" dirty="0">
                <a:solidFill>
                  <a:srgbClr val="000000"/>
                </a:solidFill>
                <a:effectLst/>
                <a:latin typeface="Arial" panose="020B0604020202020204" pitchFamily="34" charset="0"/>
              </a:rPr>
              <a:t> правление хозяйства выделило ему </a:t>
            </a:r>
            <a:r>
              <a:rPr lang="ru-RU" sz="1600" b="0" i="0" dirty="0" err="1">
                <a:solidFill>
                  <a:srgbClr val="000000"/>
                </a:solidFill>
                <a:effectLst/>
                <a:latin typeface="Arial" panose="020B0604020202020204" pitchFamily="34" charset="0"/>
              </a:rPr>
              <a:t>репоуборочный</a:t>
            </a:r>
            <a:r>
              <a:rPr lang="ru-RU" sz="1600" b="0" i="0" dirty="0">
                <a:solidFill>
                  <a:srgbClr val="000000"/>
                </a:solidFill>
                <a:effectLst/>
                <a:latin typeface="Arial" panose="020B0604020202020204" pitchFamily="34" charset="0"/>
              </a:rPr>
              <a:t> комбайн системы «Грызун». С помощью </a:t>
            </a:r>
            <a:r>
              <a:rPr lang="ru-RU" sz="1600" b="0" i="0" dirty="0" err="1">
                <a:solidFill>
                  <a:srgbClr val="000000"/>
                </a:solidFill>
                <a:effectLst/>
                <a:latin typeface="Arial" panose="020B0604020202020204" pitchFamily="34" charset="0"/>
              </a:rPr>
              <a:t>репоуборочного</a:t>
            </a:r>
            <a:r>
              <a:rPr lang="ru-RU" sz="1600" b="0" i="0" dirty="0">
                <a:solidFill>
                  <a:srgbClr val="000000"/>
                </a:solidFill>
                <a:effectLst/>
                <a:latin typeface="Arial" panose="020B0604020202020204" pitchFamily="34" charset="0"/>
              </a:rPr>
              <a:t> ком­байна урожай был убран силами семейной бригады </a:t>
            </a:r>
            <a:r>
              <a:rPr lang="ru-RU" sz="1600" b="0" i="0" dirty="0" err="1">
                <a:solidFill>
                  <a:srgbClr val="000000"/>
                </a:solidFill>
                <a:effectLst/>
                <a:latin typeface="Arial" panose="020B0604020202020204" pitchFamily="34" charset="0"/>
              </a:rPr>
              <a:t>Пупыркиных</a:t>
            </a:r>
            <a:r>
              <a:rPr lang="ru-RU" sz="1600" b="0" i="0" dirty="0">
                <a:solidFill>
                  <a:srgbClr val="000000"/>
                </a:solidFill>
                <a:effectLst/>
                <a:latin typeface="Arial" panose="020B0604020202020204" pitchFamily="34" charset="0"/>
              </a:rPr>
              <a:t>.</a:t>
            </a:r>
          </a:p>
        </p:txBody>
      </p:sp>
    </p:spTree>
    <p:extLst>
      <p:ext uri="{BB962C8B-B14F-4D97-AF65-F5344CB8AC3E}">
        <p14:creationId xmlns:p14="http://schemas.microsoft.com/office/powerpoint/2010/main" val="4210002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prezentacii.info/wp-content/uploads/2018/09/lka0BZ2q6v8S7IL3/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436296" cy="605752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436296" y="302102"/>
            <a:ext cx="6096000" cy="5970865"/>
          </a:xfrm>
          <a:prstGeom prst="rect">
            <a:avLst/>
          </a:prstGeom>
        </p:spPr>
        <p:txBody>
          <a:bodyPr>
            <a:spAutoFit/>
          </a:bodyPr>
          <a:lstStyle/>
          <a:p>
            <a:r>
              <a:rPr lang="ru-RU" sz="1400" b="0" i="0" dirty="0">
                <a:solidFill>
                  <a:srgbClr val="000000"/>
                </a:solidFill>
                <a:effectLst/>
                <a:latin typeface="Arial" panose="020B0604020202020204" pitchFamily="34" charset="0"/>
              </a:rPr>
              <a:t>«Вот жизнь, елки-палки, крестьянская», — сокрушенно сплюнул дед и раздра­женно пнул ком грязи. — «И семян-то приличных не купить! Одна репа осталась», — уже печально закончил он и обессилено присел на бревно.</a:t>
            </a:r>
          </a:p>
          <a:p>
            <a:r>
              <a:rPr lang="ru-RU" sz="1400" b="0" i="0" dirty="0">
                <a:solidFill>
                  <a:srgbClr val="000000"/>
                </a:solidFill>
                <a:effectLst/>
                <a:latin typeface="Arial" panose="020B0604020202020204" pitchFamily="34" charset="0"/>
              </a:rPr>
              <a:t>«Что делать, и на том спасибо при наших-то пенсиях», — примирительно вор­ковала бабка.</a:t>
            </a:r>
          </a:p>
          <a:p>
            <a:r>
              <a:rPr lang="ru-RU" sz="1400" b="0" i="0" dirty="0">
                <a:solidFill>
                  <a:srgbClr val="000000"/>
                </a:solidFill>
                <a:effectLst/>
                <a:latin typeface="Arial" panose="020B0604020202020204" pitchFamily="34" charset="0"/>
              </a:rPr>
              <a:t>«Да ты что, старая, этого негодяя агронома задумала защищать», — в гневе заорал дед. — «Это он все лучшие семена захапал, а нам неходовую репу подсу­нул!» — и дед с чувством сломал подвернувшуюся под руки ветку.</a:t>
            </a:r>
          </a:p>
          <a:p>
            <a:r>
              <a:rPr lang="ru-RU" sz="1400" b="0" i="0" dirty="0">
                <a:solidFill>
                  <a:srgbClr val="000000"/>
                </a:solidFill>
                <a:effectLst/>
                <a:latin typeface="Arial" panose="020B0604020202020204" pitchFamily="34" charset="0"/>
              </a:rPr>
              <a:t>«Ничего, ничего, ты посади, может, вырастет», — сказала бабка, смахнув, пока никто не видит, скорбную слезу.</a:t>
            </a:r>
          </a:p>
          <a:p>
            <a:r>
              <a:rPr lang="ru-RU" sz="1400" b="0" i="0" dirty="0">
                <a:solidFill>
                  <a:srgbClr val="000000"/>
                </a:solidFill>
                <a:effectLst/>
                <a:latin typeface="Arial" panose="020B0604020202020204" pitchFamily="34" charset="0"/>
              </a:rPr>
              <a:t>Долго ли коротко ли, выросла репка, да такая огромная, что и солнца не ви­дать.</a:t>
            </a:r>
          </a:p>
          <a:p>
            <a:r>
              <a:rPr lang="ru-RU" sz="1400" b="0" i="0" dirty="0">
                <a:solidFill>
                  <a:srgbClr val="000000"/>
                </a:solidFill>
                <a:effectLst/>
                <a:latin typeface="Arial" panose="020B0604020202020204" pitchFamily="34" charset="0"/>
              </a:rPr>
              <a:t>«Ого!» — только и смог сказать дед, удивленно почесывая затылок.</a:t>
            </a:r>
          </a:p>
          <a:p>
            <a:r>
              <a:rPr lang="ru-RU" sz="1400" b="0" i="0" dirty="0">
                <a:solidFill>
                  <a:srgbClr val="000000"/>
                </a:solidFill>
                <a:effectLst/>
                <a:latin typeface="Arial" panose="020B0604020202020204" pitchFamily="34" charset="0"/>
              </a:rPr>
              <a:t>«Вот бог послал, так послал!» — радостно залепетала бабка. — «Услышал наши молитвы», — и слезы радости полились из глаз бабки.</a:t>
            </a:r>
          </a:p>
          <a:p>
            <a:r>
              <a:rPr lang="ru-RU" sz="1400" b="0" i="0" dirty="0">
                <a:solidFill>
                  <a:srgbClr val="000000"/>
                </a:solidFill>
                <a:effectLst/>
                <a:latin typeface="Arial" panose="020B0604020202020204" pitchFamily="34" charset="0"/>
              </a:rPr>
              <a:t>«А этот агроном, ничего, парень толковый», — романтично протянула внучка, но так, чтобы ее никто не услышал.</a:t>
            </a:r>
          </a:p>
          <a:p>
            <a:r>
              <a:rPr lang="ru-RU" sz="1400" b="0" i="0" dirty="0">
                <a:solidFill>
                  <a:srgbClr val="000000"/>
                </a:solidFill>
                <a:effectLst/>
                <a:latin typeface="Arial" panose="020B0604020202020204" pitchFamily="34" charset="0"/>
              </a:rPr>
              <a:t>«Нашли, чему радоваться, не мясо же выросло», — разочарованным хором тявкнули и мяукнули Жучка и Мурка.</a:t>
            </a:r>
          </a:p>
          <a:p>
            <a:r>
              <a:rPr lang="ru-RU" sz="1400" b="0" i="0" dirty="0">
                <a:solidFill>
                  <a:srgbClr val="000000"/>
                </a:solidFill>
                <a:effectLst/>
                <a:latin typeface="Arial" panose="020B0604020202020204" pitchFamily="34" charset="0"/>
              </a:rPr>
              <a:t>«Репка, конечно, не сыр, но есть можно», — загадочно пискнула мышь, урча брюхом.</a:t>
            </a:r>
          </a:p>
          <a:p>
            <a:r>
              <a:rPr lang="ru-RU" sz="1400" b="0" i="0" dirty="0">
                <a:solidFill>
                  <a:srgbClr val="000000"/>
                </a:solidFill>
                <a:effectLst/>
                <a:latin typeface="Arial" panose="020B0604020202020204" pitchFamily="34" charset="0"/>
              </a:rPr>
              <a:t>Все вместе, ведомые каждый своим ожиданием, они вытащили репку. И радо­вались урожаю, как дети.</a:t>
            </a:r>
          </a:p>
          <a:p>
            <a:r>
              <a:rPr lang="ru-RU" b="1" i="0" dirty="0">
                <a:solidFill>
                  <a:srgbClr val="000000"/>
                </a:solidFill>
                <a:effectLst/>
                <a:latin typeface="Arial" panose="020B0604020202020204" pitchFamily="34" charset="0"/>
              </a:rPr>
              <a:t>  </a:t>
            </a:r>
            <a:endParaRPr lang="ru-RU"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161876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prezentacii.info/wp-content/uploads/2018/09/lka0BZ2q6v8S7IL3/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311036" cy="635369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311036" y="0"/>
            <a:ext cx="6701424" cy="7478970"/>
          </a:xfrm>
          <a:prstGeom prst="rect">
            <a:avLst/>
          </a:prstGeom>
        </p:spPr>
        <p:txBody>
          <a:bodyPr wrap="square">
            <a:spAutoFit/>
          </a:bodyPr>
          <a:lstStyle/>
          <a:p>
            <a:r>
              <a:rPr lang="ru-RU" sz="1400" b="0" i="0" dirty="0">
                <a:solidFill>
                  <a:srgbClr val="000000"/>
                </a:solidFill>
                <a:effectLst/>
                <a:latin typeface="Arial" panose="020B0604020202020204" pitchFamily="34" charset="0"/>
              </a:rPr>
              <a:t>В одной заброшенной деревне, в которой и было-то два полуразрушенных дома, жили-были дед да баба. Были они старые и хворые. В хозяйстве остались у них только облезлые да хромые кот с собакою, да мышь немощная. И вот, когда все были уже при смерти от недоедания, приехала из города внучка. Вся продвинутая такая: губы накрашены, пахнет дорогим парфюмом, в то время, когда родные де­душка и бабушка помирают с голоду! У бабы с дедом глаза заблестели — надежда появилась, что внучка их накормит. Но не тут-то было! Внучка тут и говорит:</a:t>
            </a:r>
          </a:p>
          <a:p>
            <a:r>
              <a:rPr lang="ru-RU" sz="1400" b="0" i="0" dirty="0">
                <a:solidFill>
                  <a:srgbClr val="000000"/>
                </a:solidFill>
                <a:effectLst/>
                <a:latin typeface="Arial" panose="020B0604020202020204" pitchFamily="34" charset="0"/>
              </a:rPr>
              <a:t>«Благотворительностью заниматься сейчас невыгодно! Вы и так на свою пен­сию у меня треть налогов забираете, а еще говорите, что есть нечего! «Чтобы накормить голодного, не надо ему давать рыбу, надо научить его ловить рыбу!» — так говорят умные люди!</a:t>
            </a:r>
          </a:p>
          <a:p>
            <a:r>
              <a:rPr lang="ru-RU" sz="1400" b="0" i="0" dirty="0">
                <a:solidFill>
                  <a:srgbClr val="000000"/>
                </a:solidFill>
                <a:effectLst/>
                <a:latin typeface="Arial" panose="020B0604020202020204" pitchFamily="34" charset="0"/>
              </a:rPr>
              <a:t>«Деточка!» — взмолились дед с бабкой. — «Да нам рыбу-то и есть нечем — зу­бов-то нет! Нам бы хоть репку вареную покушать», — просят старые.</a:t>
            </a:r>
          </a:p>
          <a:p>
            <a:r>
              <a:rPr lang="ru-RU" sz="1400" b="0" i="0" dirty="0">
                <a:solidFill>
                  <a:srgbClr val="000000"/>
                </a:solidFill>
                <a:effectLst/>
                <a:latin typeface="Arial" panose="020B0604020202020204" pitchFamily="34" charset="0"/>
              </a:rPr>
              <a:t>«Нечего вам тут хандрить, да придуриваться», — отвечает внучка, — «чай, не в загазованном городе живете, а на свежем воздухе! Вот вам семя репки — новый сорт, французский, голландского развеса. Посадите — вырастет. Если не отрави­тесь, семенами потом торговать будем».</a:t>
            </a:r>
          </a:p>
          <a:p>
            <a:r>
              <a:rPr lang="ru-RU" sz="1400" b="0" i="0" dirty="0">
                <a:solidFill>
                  <a:srgbClr val="000000"/>
                </a:solidFill>
                <a:effectLst/>
                <a:latin typeface="Arial" panose="020B0604020202020204" pitchFamily="34" charset="0"/>
              </a:rPr>
              <a:t>Хорошо, на ту пору уже снег сошел, земля, вроде, отогрелась. Пошел дед в огород, посадил семечко.</a:t>
            </a:r>
          </a:p>
          <a:p>
            <a:r>
              <a:rPr lang="ru-RU" sz="1400" b="0" i="0" dirty="0">
                <a:solidFill>
                  <a:srgbClr val="000000"/>
                </a:solidFill>
                <a:effectLst/>
                <a:latin typeface="Arial" panose="020B0604020202020204" pitchFamily="34" charset="0"/>
              </a:rPr>
              <a:t>Сидят дед с бабкой в избе неделю, другую, третью... И видят, небо все хмурит­ся, да хмурится, солнца не видно, а дождь не идет. Решил дед все-таки из дома выйти, посмотреть, что за погоды во дворе стоят такие хмурые.</a:t>
            </a:r>
          </a:p>
          <a:p>
            <a:r>
              <a:rPr lang="ru-RU" sz="1400" b="0" i="0" dirty="0">
                <a:solidFill>
                  <a:srgbClr val="000000"/>
                </a:solidFill>
                <a:effectLst/>
                <a:latin typeface="Arial" panose="020B0604020202020204" pitchFamily="34" charset="0"/>
              </a:rPr>
              <a:t>Вышел дед на улицу — солнце светит. А под окном гигантская репа вымахала! В два раза больше самого деда вместе с бабкой, если их друг на дружку поста­вить! Вот что свет загораживало.</a:t>
            </a:r>
          </a:p>
          <a:p>
            <a:r>
              <a:rPr lang="ru-RU" sz="1400" b="0" i="0" dirty="0">
                <a:solidFill>
                  <a:srgbClr val="000000"/>
                </a:solidFill>
                <a:effectLst/>
                <a:latin typeface="Arial" panose="020B0604020202020204" pitchFamily="34" charset="0"/>
              </a:rPr>
              <a:t>Дед и не пробовал даже вытаскивать ее из земли. Подошел так пару раз, но­жичком по кусочку отрезал, бабка сварила, они наконец поели.</a:t>
            </a:r>
          </a:p>
          <a:p>
            <a:r>
              <a:rPr lang="ru-RU" sz="1400" b="0" i="0" dirty="0">
                <a:solidFill>
                  <a:srgbClr val="000000"/>
                </a:solidFill>
                <a:effectLst/>
                <a:latin typeface="Arial" panose="020B0604020202020204" pitchFamily="34" charset="0"/>
              </a:rPr>
              <a:t>На ту пору внучка опять приехала, смотрит на репу — слюни текут. Так и за­хлебнулась в слюне-то. А бабка с дедом еще долго ту репу отрезали, да варили, делились с собакой, кошкой и мышью. Только все сильно сокрушались, что наслед­ников у них нет, не на кого семена </a:t>
            </a:r>
            <a:r>
              <a:rPr lang="ru-RU" sz="1400" b="0" i="0" dirty="0" err="1">
                <a:solidFill>
                  <a:srgbClr val="000000"/>
                </a:solidFill>
                <a:effectLst/>
                <a:latin typeface="Arial" panose="020B0604020202020204" pitchFamily="34" charset="0"/>
              </a:rPr>
              <a:t>репкины</a:t>
            </a:r>
            <a:r>
              <a:rPr lang="ru-RU" sz="1400" b="0" i="0" dirty="0">
                <a:solidFill>
                  <a:srgbClr val="000000"/>
                </a:solidFill>
                <a:effectLst/>
                <a:latin typeface="Arial" panose="020B0604020202020204" pitchFamily="34" charset="0"/>
              </a:rPr>
              <a:t> оставить...</a:t>
            </a:r>
          </a:p>
          <a:p>
            <a:r>
              <a:rPr lang="ru-RU" b="1" i="0" dirty="0">
                <a:solidFill>
                  <a:srgbClr val="000000"/>
                </a:solidFill>
                <a:effectLst/>
                <a:latin typeface="Arial" panose="020B0604020202020204" pitchFamily="34" charset="0"/>
              </a:rPr>
              <a:t> </a:t>
            </a:r>
            <a:endParaRPr lang="ru-RU"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64895723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TotalTime>
  <Words>1805</Words>
  <Application>Microsoft Office PowerPoint</Application>
  <PresentationFormat>Широкоэкранный</PresentationFormat>
  <Paragraphs>83</Paragraphs>
  <Slides>13</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13</vt:i4>
      </vt:variant>
    </vt:vector>
  </HeadingPairs>
  <TitlesOfParts>
    <vt:vector size="22" baseType="lpstr">
      <vt:lpstr>&amp;quot</vt:lpstr>
      <vt:lpstr>Arial</vt:lpstr>
      <vt:lpstr>Calibri</vt:lpstr>
      <vt:lpstr>Calibri Light</vt:lpstr>
      <vt:lpstr>Roboto</vt:lpstr>
      <vt:lpstr>Rockwell</vt:lpstr>
      <vt:lpstr>Segoe Script</vt:lpstr>
      <vt:lpstr>Ubuntu</vt:lpstr>
      <vt:lpstr>Тема Office</vt:lpstr>
      <vt:lpstr>Занятие 5 Учимся нестандартно сочинять</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Занятие 5 Учимся нестандартно сочинять</dc:title>
  <dc:creator>Robot 4</dc:creator>
  <cp:lastModifiedBy>GENIUS</cp:lastModifiedBy>
  <cp:revision>8</cp:revision>
  <dcterms:created xsi:type="dcterms:W3CDTF">2020-08-11T19:42:29Z</dcterms:created>
  <dcterms:modified xsi:type="dcterms:W3CDTF">2020-08-12T08:04:19Z</dcterms:modified>
</cp:coreProperties>
</file>